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6858000" cx="12192000"/>
  <p:notesSz cx="6858000" cy="9144000"/>
  <p:embeddedFontLst>
    <p:embeddedFont>
      <p:font typeface="Nunito Sans ExtraLight"/>
      <p:regular r:id="rId38"/>
      <p:bold r:id="rId39"/>
      <p:italic r:id="rId40"/>
      <p:boldItalic r:id="rId41"/>
    </p:embeddedFont>
    <p:embeddedFont>
      <p:font typeface="Arial Narrow"/>
      <p:regular r:id="rId42"/>
      <p:bold r:id="rId43"/>
      <p:italic r:id="rId44"/>
      <p:boldItalic r:id="rId45"/>
    </p:embeddedFont>
    <p:embeddedFont>
      <p:font typeface="Quattrocento Sans"/>
      <p:regular r:id="rId46"/>
      <p:bold r:id="rId47"/>
      <p:italic r:id="rId48"/>
      <p:boldItalic r:id="rId49"/>
    </p:embeddedFont>
    <p:embeddedFont>
      <p:font typeface="Arial Black"/>
      <p:regular r:id="rId50"/>
    </p:embeddedFont>
    <p:embeddedFont>
      <p:font typeface="Nunito Sans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F597EE-CBBE-475D-8ACD-16BD8A3780A0}">
  <a:tblStyle styleId="{28F597EE-CBBE-475D-8ACD-16BD8A3780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FF62C49-CA78-4837-B175-B4424FE7BAF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ExtraLight-italic.fntdata"/><Relationship Id="rId42" Type="http://schemas.openxmlformats.org/officeDocument/2006/relationships/font" Target="fonts/ArialNarrow-regular.fntdata"/><Relationship Id="rId41" Type="http://schemas.openxmlformats.org/officeDocument/2006/relationships/font" Target="fonts/NunitoSansExtraLight-boldItalic.fntdata"/><Relationship Id="rId44" Type="http://schemas.openxmlformats.org/officeDocument/2006/relationships/font" Target="fonts/ArialNarrow-italic.fntdata"/><Relationship Id="rId43" Type="http://schemas.openxmlformats.org/officeDocument/2006/relationships/font" Target="fonts/ArialNarrow-bold.fntdata"/><Relationship Id="rId46" Type="http://schemas.openxmlformats.org/officeDocument/2006/relationships/font" Target="fonts/QuattrocentoSans-regular.fntdata"/><Relationship Id="rId45" Type="http://schemas.openxmlformats.org/officeDocument/2006/relationships/font" Target="fonts/ArialNarrow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QuattrocentoSans-italic.fntdata"/><Relationship Id="rId47" Type="http://schemas.openxmlformats.org/officeDocument/2006/relationships/font" Target="fonts/QuattrocentoSans-bold.fntdata"/><Relationship Id="rId49" Type="http://schemas.openxmlformats.org/officeDocument/2006/relationships/font" Target="fonts/Quattrocento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NunitoSansExtraLight-bold.fntdata"/><Relationship Id="rId38" Type="http://schemas.openxmlformats.org/officeDocument/2006/relationships/font" Target="fonts/NunitoSansExtraLight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unitoSans-regular.fntdata"/><Relationship Id="rId50" Type="http://schemas.openxmlformats.org/officeDocument/2006/relationships/font" Target="fonts/ArialBlack-regular.fntdata"/><Relationship Id="rId53" Type="http://schemas.openxmlformats.org/officeDocument/2006/relationships/font" Target="fonts/NunitoSans-italic.fntdata"/><Relationship Id="rId52" Type="http://schemas.openxmlformats.org/officeDocument/2006/relationships/font" Target="fonts/NunitoSans-bold.fntdata"/><Relationship Id="rId11" Type="http://schemas.openxmlformats.org/officeDocument/2006/relationships/slide" Target="slides/slide4.xml"/><Relationship Id="rId55" Type="http://schemas.openxmlformats.org/officeDocument/2006/relationships/font" Target="fonts/OpenSans-regular.fntdata"/><Relationship Id="rId10" Type="http://schemas.openxmlformats.org/officeDocument/2006/relationships/slide" Target="slides/slide3.xml"/><Relationship Id="rId54" Type="http://schemas.openxmlformats.org/officeDocument/2006/relationships/font" Target="fonts/NunitoSans-boldItalic.fntdata"/><Relationship Id="rId13" Type="http://schemas.openxmlformats.org/officeDocument/2006/relationships/slide" Target="slides/slide6.xml"/><Relationship Id="rId57" Type="http://schemas.openxmlformats.org/officeDocument/2006/relationships/font" Target="fonts/OpenSans-italic.fntdata"/><Relationship Id="rId12" Type="http://schemas.openxmlformats.org/officeDocument/2006/relationships/slide" Target="slides/slide5.xml"/><Relationship Id="rId56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f3d554873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f3d554873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5f3d554873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f3d554873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f3d554873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5f3d554873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f3d554873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f3d554873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5f3d554873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f3d554873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5f3d554873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f3da94f8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f3da94f8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Original fit: 70% accurate but after optimization the model was able to</a:t>
            </a:r>
            <a:r>
              <a:rPr b="1" lang="en-US"/>
              <a:t> correctly predict the target class for approximately 80% of the instances in the test set.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Optimization methods: Multicollinearity (removed associations with upward of 80%), scaling and normalization of variables such as Education, NumCompaniesWorked, etc. Then i used the lasso just for further feature selection and the </a:t>
            </a:r>
            <a:r>
              <a:rPr b="1" lang="en-US"/>
              <a:t>selected</a:t>
            </a:r>
            <a:r>
              <a:rPr b="1" lang="en-US"/>
              <a:t> feature output is shown below. All of these optimization methods collectively led to a large improvement in our ability to </a:t>
            </a:r>
            <a:r>
              <a:rPr b="1" lang="en-US"/>
              <a:t>accurate</a:t>
            </a:r>
            <a:r>
              <a:rPr b="1" lang="en-US"/>
              <a:t> predict the target variable. </a:t>
            </a:r>
            <a:endParaRPr b="1"/>
          </a:p>
        </p:txBody>
      </p:sp>
      <p:sp>
        <p:nvSpPr>
          <p:cNvPr id="233" name="Google Shape;233;g25f3da94f8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f3d55487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f3d55487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of 98%. As shown by the plot, a</a:t>
            </a:r>
            <a:r>
              <a:rPr lang="en-US"/>
              <a:t> Max depth of 15 to 16 showed the best improvements to accuracy with nominal improvements to accuracy after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also achieved a</a:t>
            </a:r>
            <a:r>
              <a:rPr lang="en-US"/>
              <a:t> precision </a:t>
            </a:r>
            <a:r>
              <a:rPr lang="en-US"/>
              <a:t>value</a:t>
            </a:r>
            <a:r>
              <a:rPr lang="en-US"/>
              <a:t> at 94%, which means that out of all the instances the model predicted as positive, 94% were correctly classified as positive.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recall value is at 97%, indicating that the model correctly identified 97% of the actual positive instances in the dataset. Which led us to the confusion matrix and the </a:t>
            </a:r>
            <a:r>
              <a:rPr lang="en-US"/>
              <a:t>identification of 709 true positives and 140 true negatives.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5f3d55487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f3d554873_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f3d554873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5f3d554873_2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f3d554873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f3d554873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5f3d554873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f3d554873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f3d554873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5f3d554873_2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f3d554873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5f3d554873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f3d55487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f3d55487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5f3d554873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3da94f83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5f3da94f83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f3da94f83_4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5f3da94f83_4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f3da94f83_4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5f3da94f83_4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f3da94f83_4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5f3da94f83_4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f3da94f83_4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5f3da94f83_4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f3da94f83_4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5f3da94f83_4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f3da94f83_4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5f3da94f83_4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f3da94f83_4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5f3da94f83_4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f3da94f83_4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5f3da94f83_4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f3d554873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25f3d554873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f3d554873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5f3d554873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f3d554873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25f3d554873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f3d554873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f3d554873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5f3d554873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f3d55487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f3d55487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5f3d554873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f3d554873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f3d554873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5f3d554873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f3d554873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f3d554873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5f3d554873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ange Title Card">
  <p:cSld name="Orange Title Card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90384" y="4792336"/>
            <a:ext cx="7886700" cy="82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490384" y="5706736"/>
            <a:ext cx="7886700" cy="82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3" type="body"/>
          </p:nvPr>
        </p:nvSpPr>
        <p:spPr>
          <a:xfrm>
            <a:off x="490384" y="2468464"/>
            <a:ext cx="7886700" cy="171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i="0" sz="4800" cap="none"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628650" y="4373465"/>
            <a:ext cx="561975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2"/>
          <p:cNvSpPr txBox="1"/>
          <p:nvPr>
            <p:ph idx="4" type="body"/>
          </p:nvPr>
        </p:nvSpPr>
        <p:spPr>
          <a:xfrm>
            <a:off x="490538" y="574675"/>
            <a:ext cx="3770312" cy="66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raphical user interface, text&#10;&#10;Description automatically generated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0092" y="1"/>
            <a:ext cx="4584904" cy="147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1850" y="3250096"/>
            <a:ext cx="10515600" cy="13123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sz="2400">
                <a:solidFill>
                  <a:srgbClr val="333F48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2000"/>
              <a:buNone/>
              <a:defRPr sz="2000">
                <a:solidFill>
                  <a:srgbClr val="D29988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800"/>
              <a:buNone/>
              <a:defRPr sz="1800">
                <a:solidFill>
                  <a:srgbClr val="D29988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29988"/>
              </a:buClr>
              <a:buSzPts val="1600"/>
              <a:buNone/>
              <a:defRPr sz="1600">
                <a:solidFill>
                  <a:srgbClr val="D299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838200" y="2371726"/>
            <a:ext cx="10515600" cy="4081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634448" y="2355574"/>
            <a:ext cx="10923104" cy="1246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634448" y="3602038"/>
            <a:ext cx="109231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sz="24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">
  <p:cSld name="Simp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38200" y="2371726"/>
            <a:ext cx="10439400" cy="4059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838200" y="2371725"/>
            <a:ext cx="5181600" cy="4037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6172200" y="2371725"/>
            <a:ext cx="5181600" cy="4037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839788" y="9224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839788" y="2248036"/>
            <a:ext cx="5157787" cy="814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839788" y="3062424"/>
            <a:ext cx="5157787" cy="3329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6172200" y="2248036"/>
            <a:ext cx="5183188" cy="81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6172200" y="3062424"/>
            <a:ext cx="5183188" cy="3329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838200" y="12051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839788" y="1158619"/>
            <a:ext cx="3932237" cy="1485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5183188" y="1158619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3200"/>
              <a:buNone/>
              <a:defRPr sz="3200">
                <a:solidFill>
                  <a:srgbClr val="333F48"/>
                </a:solidFill>
              </a:defRPr>
            </a:lvl1pPr>
            <a:lvl2pPr indent="-4064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800"/>
              <a:buChar char="•"/>
              <a:defRPr sz="2800">
                <a:solidFill>
                  <a:srgbClr val="333F48"/>
                </a:solidFill>
              </a:defRPr>
            </a:lvl2pPr>
            <a:lvl3pPr indent="-3810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Char char="•"/>
              <a:defRPr sz="2400">
                <a:solidFill>
                  <a:srgbClr val="333F48"/>
                </a:solidFill>
              </a:defRPr>
            </a:lvl3pPr>
            <a:lvl4pPr indent="-355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Char char="•"/>
              <a:defRPr sz="2000">
                <a:solidFill>
                  <a:srgbClr val="333F48"/>
                </a:solidFill>
              </a:defRPr>
            </a:lvl4pPr>
            <a:lvl5pPr indent="-355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Char char="•"/>
              <a:defRPr sz="2000">
                <a:solidFill>
                  <a:srgbClr val="333F48"/>
                </a:solidFill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839788" y="2643809"/>
            <a:ext cx="3932237" cy="392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>
            <p:ph idx="2" type="pic"/>
          </p:nvPr>
        </p:nvSpPr>
        <p:spPr>
          <a:xfrm>
            <a:off x="5183188" y="884582"/>
            <a:ext cx="7008812" cy="5973417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839788" y="1158618"/>
            <a:ext cx="3932237" cy="1485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839788" y="2643808"/>
            <a:ext cx="3932237" cy="392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itle Card">
  <p:cSld name="White Title Card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90384" y="4792336"/>
            <a:ext cx="7886700" cy="82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5900"/>
              </a:buClr>
              <a:buSzPts val="1400"/>
              <a:buNone/>
              <a:defRPr>
                <a:solidFill>
                  <a:srgbClr val="C1590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490384" y="5706736"/>
            <a:ext cx="7886700" cy="82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5900"/>
              </a:buClr>
              <a:buSzPts val="1400"/>
              <a:buNone/>
              <a:defRPr>
                <a:solidFill>
                  <a:srgbClr val="C1590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490384" y="2468464"/>
            <a:ext cx="7886700" cy="171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C15900"/>
              </a:buClr>
              <a:buSzPts val="4800"/>
              <a:buNone/>
              <a:defRPr b="1" i="0" sz="4800" cap="none">
                <a:solidFill>
                  <a:srgbClr val="C159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490384" y="597695"/>
            <a:ext cx="449839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5900"/>
              </a:buClr>
              <a:buSzPts val="1600"/>
              <a:buNone/>
              <a:defRPr b="1" sz="1600">
                <a:solidFill>
                  <a:srgbClr val="C1590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628650" y="4373465"/>
            <a:ext cx="5619750" cy="0"/>
          </a:xfrm>
          <a:prstGeom prst="straightConnector1">
            <a:avLst/>
          </a:prstGeom>
          <a:noFill/>
          <a:ln cap="flat" cmpd="sng" w="19050">
            <a:solidFill>
              <a:srgbClr val="C159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raphical user interface, text&#10;&#10;Description automatically generated with medium confidence"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28560" y="14749"/>
            <a:ext cx="4663440" cy="149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b="0" l="40000" r="20000" t="0"/>
          <a:stretch/>
        </p:blipFill>
        <p:spPr>
          <a:xfrm>
            <a:off x="0" y="-4155"/>
            <a:ext cx="487679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3"/>
          <p:cNvCxnSpPr/>
          <p:nvPr/>
        </p:nvCxnSpPr>
        <p:spPr>
          <a:xfrm>
            <a:off x="896852" y="118524"/>
            <a:ext cx="0" cy="171720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1252337" y="4293688"/>
            <a:ext cx="30297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28" y="1954305"/>
            <a:ext cx="154846" cy="15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>
            <p:ph type="title"/>
          </p:nvPr>
        </p:nvSpPr>
        <p:spPr>
          <a:xfrm>
            <a:off x="1252337" y="905505"/>
            <a:ext cx="3029700" cy="33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4876796" y="0"/>
            <a:ext cx="7315200" cy="6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Container19x6.jpg"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3441826" y="5611329"/>
            <a:ext cx="8158372" cy="1246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5927"/>
              </a:buClr>
              <a:buSzPts val="2800"/>
              <a:buFont typeface="Arial Narrow"/>
              <a:buNone/>
              <a:defRPr b="1" i="0" sz="2800" u="none" cap="none" strike="noStrike">
                <a:solidFill>
                  <a:srgbClr val="BE5927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 rot="-5400000">
            <a:off x="10934965" y="1477499"/>
            <a:ext cx="2020295" cy="452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ge" id="32" name="Google Shape;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1703300" y="195449"/>
            <a:ext cx="384550" cy="373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33" name="Google Shape;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76" y="1266490"/>
            <a:ext cx="438150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40000" r="20000" t="0"/>
          <a:stretch/>
        </p:blipFill>
        <p:spPr>
          <a:xfrm>
            <a:off x="0" y="-4155"/>
            <a:ext cx="487679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6"/>
          <p:cNvCxnSpPr/>
          <p:nvPr/>
        </p:nvCxnSpPr>
        <p:spPr>
          <a:xfrm>
            <a:off x="896852" y="118524"/>
            <a:ext cx="0" cy="1717257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252337" y="4293688"/>
            <a:ext cx="3029814" cy="207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28" y="1954305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1252337" y="905505"/>
            <a:ext cx="3029814" cy="33881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876796" y="0"/>
            <a:ext cx="7315203" cy="6853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MAN" id="42" name="Google Shape;42;p7"/>
          <p:cNvPicPr preferRelativeResize="0"/>
          <p:nvPr/>
        </p:nvPicPr>
        <p:blipFill rotWithShape="1">
          <a:blip r:embed="rId2">
            <a:alphaModFix/>
          </a:blip>
          <a:srcRect b="10162" l="4" r="3" t="10161"/>
          <a:stretch/>
        </p:blipFill>
        <p:spPr>
          <a:xfrm>
            <a:off x="-39165" y="-1"/>
            <a:ext cx="1226715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4608" y="3122675"/>
            <a:ext cx="631213" cy="612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44;p7"/>
          <p:cNvCxnSpPr/>
          <p:nvPr/>
        </p:nvCxnSpPr>
        <p:spPr>
          <a:xfrm rot="10800000">
            <a:off x="723880" y="3428998"/>
            <a:ext cx="1104919" cy="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45" name="Google Shape;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830" y="3353852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2872408" y="1372734"/>
            <a:ext cx="8481391" cy="4112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b="1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47" name="Google Shape;47;p7"/>
          <p:cNvCxnSpPr/>
          <p:nvPr/>
        </p:nvCxnSpPr>
        <p:spPr>
          <a:xfrm>
            <a:off x="597553" y="-132762"/>
            <a:ext cx="0" cy="3375834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ky, outdoor&#10;&#10;Description automatically generated" id="49" name="Google Shape;49;p8"/>
          <p:cNvPicPr preferRelativeResize="0"/>
          <p:nvPr/>
        </p:nvPicPr>
        <p:blipFill rotWithShape="1">
          <a:blip r:embed="rId2">
            <a:alphaModFix/>
          </a:blip>
          <a:srcRect b="0" l="0" r="0" t="15701"/>
          <a:stretch/>
        </p:blipFill>
        <p:spPr>
          <a:xfrm>
            <a:off x="-10886" y="0"/>
            <a:ext cx="122028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Left / Text Right">
  <p:cSld name="1_Image Left / Text Righ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b="4239" l="0" r="0" t="0"/>
          <a:stretch/>
        </p:blipFill>
        <p:spPr>
          <a:xfrm>
            <a:off x="0" y="0"/>
            <a:ext cx="12192000" cy="9121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/>
          <p:nvPr/>
        </p:nvSpPr>
        <p:spPr>
          <a:xfrm>
            <a:off x="586554" y="1543268"/>
            <a:ext cx="4922891" cy="4794404"/>
          </a:xfrm>
          <a:custGeom>
            <a:rect b="b" l="l" r="r" t="t"/>
            <a:pathLst>
              <a:path extrusionOk="0" h="4794404" w="4922891">
                <a:moveTo>
                  <a:pt x="4920502" y="2269511"/>
                </a:moveTo>
                <a:cubicBezTo>
                  <a:pt x="4884501" y="998994"/>
                  <a:pt x="4469216" y="0"/>
                  <a:pt x="2461446" y="0"/>
                </a:cubicBezTo>
                <a:cubicBezTo>
                  <a:pt x="453676" y="0"/>
                  <a:pt x="38390" y="998994"/>
                  <a:pt x="2389" y="2269511"/>
                </a:cubicBezTo>
                <a:cubicBezTo>
                  <a:pt x="1115" y="2311702"/>
                  <a:pt x="319" y="2354212"/>
                  <a:pt x="0" y="2397202"/>
                </a:cubicBezTo>
                <a:cubicBezTo>
                  <a:pt x="319" y="2440032"/>
                  <a:pt x="1115" y="2482542"/>
                  <a:pt x="2389" y="2524733"/>
                </a:cubicBezTo>
                <a:cubicBezTo>
                  <a:pt x="38390" y="3795091"/>
                  <a:pt x="453516" y="4794404"/>
                  <a:pt x="2461446" y="4794404"/>
                </a:cubicBezTo>
                <a:cubicBezTo>
                  <a:pt x="4469375" y="4794404"/>
                  <a:pt x="4884501" y="3795250"/>
                  <a:pt x="4920502" y="2524733"/>
                </a:cubicBezTo>
                <a:cubicBezTo>
                  <a:pt x="4921776" y="2482542"/>
                  <a:pt x="4922573" y="2439872"/>
                  <a:pt x="4922892" y="2397202"/>
                </a:cubicBezTo>
                <a:cubicBezTo>
                  <a:pt x="4922573" y="2354372"/>
                  <a:pt x="4921776" y="2311862"/>
                  <a:pt x="4920502" y="22695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 txBox="1"/>
          <p:nvPr/>
        </p:nvSpPr>
        <p:spPr>
          <a:xfrm>
            <a:off x="991518" y="6962660"/>
            <a:ext cx="50236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replace the fill with a different photo.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Open Format Panel, replace image</a:t>
            </a:r>
            <a:endParaRPr/>
          </a:p>
        </p:txBody>
      </p:sp>
      <p:pic>
        <p:nvPicPr>
          <p:cNvPr descr="Graphical user interface, text&#10;&#10;Description automatically generated" id="54" name="Google Shape;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8783" y="-303004"/>
            <a:ext cx="4584904" cy="147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type="title"/>
          </p:nvPr>
        </p:nvSpPr>
        <p:spPr>
          <a:xfrm>
            <a:off x="6443251" y="2808862"/>
            <a:ext cx="52948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5927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BE59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/>
        </p:nvSpPr>
        <p:spPr>
          <a:xfrm>
            <a:off x="10277061" y="523792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6443252" y="4251228"/>
            <a:ext cx="5294862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6443131" y="2053718"/>
            <a:ext cx="3725437" cy="608013"/>
          </a:xfrm>
          <a:prstGeom prst="rect">
            <a:avLst/>
          </a:prstGeom>
          <a:solidFill>
            <a:srgbClr val="C15900"/>
          </a:solidFill>
          <a:ln>
            <a:noFill/>
          </a:ln>
        </p:spPr>
        <p:txBody>
          <a:bodyPr anchorCtr="0" anchor="ctr" bIns="45700" lIns="18287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" name="Google Shape;59;p9"/>
          <p:cNvCxnSpPr/>
          <p:nvPr/>
        </p:nvCxnSpPr>
        <p:spPr>
          <a:xfrm flipH="1">
            <a:off x="9997928" y="2390775"/>
            <a:ext cx="558265" cy="1"/>
          </a:xfrm>
          <a:prstGeom prst="straightConnector1">
            <a:avLst/>
          </a:prstGeom>
          <a:noFill/>
          <a:ln cap="flat" cmpd="sng" w="12700">
            <a:solidFill>
              <a:srgbClr val="333F4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taking a picture of himself in a mirror&#10;&#10;Description automatically generated with low confidence" id="61" name="Google Shape;61;p10"/>
          <p:cNvPicPr preferRelativeResize="0"/>
          <p:nvPr/>
        </p:nvPicPr>
        <p:blipFill rotWithShape="1">
          <a:blip r:embed="rId2">
            <a:alphaModFix/>
          </a:blip>
          <a:srcRect b="0" l="59999" r="0" t="0"/>
          <a:stretch/>
        </p:blipFill>
        <p:spPr>
          <a:xfrm>
            <a:off x="0" y="0"/>
            <a:ext cx="487679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0"/>
          <p:cNvCxnSpPr/>
          <p:nvPr/>
        </p:nvCxnSpPr>
        <p:spPr>
          <a:xfrm>
            <a:off x="896852" y="-132762"/>
            <a:ext cx="0" cy="4590228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63" name="Google Shape;63;p10"/>
          <p:cNvCxnSpPr/>
          <p:nvPr/>
        </p:nvCxnSpPr>
        <p:spPr>
          <a:xfrm rot="10800000">
            <a:off x="1015139" y="4757018"/>
            <a:ext cx="2487477" cy="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0960" y="4457466"/>
            <a:ext cx="631213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428" y="4667911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type="title"/>
          </p:nvPr>
        </p:nvSpPr>
        <p:spPr>
          <a:xfrm>
            <a:off x="1172816" y="365125"/>
            <a:ext cx="3230211" cy="38192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696224" y="755374"/>
            <a:ext cx="5657575" cy="5426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b="0" l="40000" r="20000" t="0"/>
          <a:stretch/>
        </p:blipFill>
        <p:spPr>
          <a:xfrm>
            <a:off x="0" y="-4155"/>
            <a:ext cx="487679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1"/>
          <p:cNvCxnSpPr/>
          <p:nvPr/>
        </p:nvCxnSpPr>
        <p:spPr>
          <a:xfrm>
            <a:off x="896852" y="118524"/>
            <a:ext cx="0" cy="1717257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686714" y="473982"/>
            <a:ext cx="5685857" cy="5622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28" y="1954305"/>
            <a:ext cx="154847" cy="15029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type="title"/>
          </p:nvPr>
        </p:nvSpPr>
        <p:spPr>
          <a:xfrm>
            <a:off x="1252337" y="905505"/>
            <a:ext cx="3029814" cy="33881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24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159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5300" y="2468465"/>
            <a:ext cx="7886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458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  <a:defRPr b="0" i="0" sz="4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5300" y="4792336"/>
            <a:ext cx="7886700" cy="67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90384" y="5617914"/>
            <a:ext cx="5348134" cy="869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38200" y="2506662"/>
            <a:ext cx="10515600" cy="3946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F4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1">
            <a:alphaModFix/>
          </a:blip>
          <a:srcRect b="409" l="0" r="134" t="3590"/>
          <a:stretch/>
        </p:blipFill>
        <p:spPr>
          <a:xfrm>
            <a:off x="0" y="-24709"/>
            <a:ext cx="12192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78" name="Google Shape;7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03004"/>
            <a:ext cx="4584904" cy="147099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490375" y="5706725"/>
            <a:ext cx="114498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>
                <a:latin typeface="Arial Black"/>
                <a:ea typeface="Arial Black"/>
                <a:cs typeface="Arial Black"/>
                <a:sym typeface="Arial Black"/>
              </a:rPr>
              <a:t>EVIN MCDONALD,  SANJHANA RANGARAJ,  MORGAN TUCKER,  ANURAG SAHU, KRITTIKA DESHWAL</a:t>
            </a:r>
            <a:endParaRPr sz="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300"/>
              <a:t>The University of Texas at Austin</a:t>
            </a:r>
            <a:endParaRPr sz="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800"/>
          </a:p>
        </p:txBody>
      </p:sp>
      <p:sp>
        <p:nvSpPr>
          <p:cNvPr id="125" name="Google Shape;125;p24"/>
          <p:cNvSpPr txBox="1"/>
          <p:nvPr>
            <p:ph idx="3" type="body"/>
          </p:nvPr>
        </p:nvSpPr>
        <p:spPr>
          <a:xfrm>
            <a:off x="562550" y="2381800"/>
            <a:ext cx="89232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HR PRO Advisors</a:t>
            </a:r>
            <a:endParaRPr/>
          </a:p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3000"/>
              <a:t>Solving this </a:t>
            </a:r>
            <a:r>
              <a:rPr lang="en-US" sz="3000"/>
              <a:t>issue</a:t>
            </a:r>
            <a:r>
              <a:rPr lang="en-US" sz="3000"/>
              <a:t> of employee attrition</a:t>
            </a:r>
            <a:endParaRPr sz="3000"/>
          </a:p>
        </p:txBody>
      </p:sp>
      <p:sp>
        <p:nvSpPr>
          <p:cNvPr id="126" name="Google Shape;126;p24"/>
          <p:cNvSpPr txBox="1"/>
          <p:nvPr>
            <p:ph idx="4" type="body"/>
          </p:nvPr>
        </p:nvSpPr>
        <p:spPr>
          <a:xfrm>
            <a:off x="490538" y="574675"/>
            <a:ext cx="3770312" cy="66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August 6,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00" y="1836375"/>
            <a:ext cx="5389251" cy="44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475" y="1836375"/>
            <a:ext cx="5728899" cy="44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87400" y="926325"/>
            <a:ext cx="1159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VARIABLES IN DATASET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/>
        </p:nvSpPr>
        <p:spPr>
          <a:xfrm>
            <a:off x="0" y="958825"/>
            <a:ext cx="11652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VARIABLES IN DATASET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250" y="2063900"/>
            <a:ext cx="5613350" cy="440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05325"/>
            <a:ext cx="6121451" cy="480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08775" y="991325"/>
            <a:ext cx="11045100" cy="99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VARIABLES IN DATASET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4925"/>
            <a:ext cx="6055096" cy="45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896" y="2134925"/>
            <a:ext cx="5679703" cy="437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86625" y="952575"/>
            <a:ext cx="54480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STATISTICAL 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MODELS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EMPLOYED</a:t>
            </a:r>
            <a:endParaRPr sz="4800"/>
          </a:p>
        </p:txBody>
      </p:sp>
      <p:sp>
        <p:nvSpPr>
          <p:cNvPr id="229" name="Google Shape;229;p36"/>
          <p:cNvSpPr/>
          <p:nvPr/>
        </p:nvSpPr>
        <p:spPr>
          <a:xfrm>
            <a:off x="4871100" y="0"/>
            <a:ext cx="7320900" cy="6858000"/>
          </a:xfrm>
          <a:prstGeom prst="rect">
            <a:avLst/>
          </a:prstGeom>
          <a:solidFill>
            <a:srgbClr val="9A3D0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32175" y="932125"/>
            <a:ext cx="7626300" cy="89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04300" y="1944700"/>
            <a:ext cx="5225400" cy="32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Original Fit: </a:t>
            </a:r>
            <a:endParaRPr sz="2000"/>
          </a:p>
          <a:p>
            <a:pPr indent="-3556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Test Set</a:t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914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aphicFrame>
        <p:nvGraphicFramePr>
          <p:cNvPr id="237" name="Google Shape;237;p37"/>
          <p:cNvGraphicFramePr/>
          <p:nvPr/>
        </p:nvGraphicFramePr>
        <p:xfrm>
          <a:off x="838200" y="28426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{6FF62C49-CA78-4837-B175-B4424FE7BAF2}</a:tableStyleId>
              </a:tblPr>
              <a:tblGrid>
                <a:gridCol w="1512375"/>
                <a:gridCol w="1512375"/>
                <a:gridCol w="15123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Precision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Recall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70%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58%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14%</a:t>
                      </a:r>
                      <a:endParaRPr sz="16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8" name="Google Shape;238;p37"/>
          <p:cNvGraphicFramePr/>
          <p:nvPr/>
        </p:nvGraphicFramePr>
        <p:xfrm>
          <a:off x="6504175" y="28426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{6FF62C49-CA78-4837-B175-B4424FE7BAF2}</a:tableStyleId>
              </a:tblPr>
              <a:tblGrid>
                <a:gridCol w="1512375"/>
                <a:gridCol w="1512375"/>
                <a:gridCol w="15123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Precision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Recall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80</a:t>
                      </a:r>
                      <a:r>
                        <a:rPr lang="en-US" sz="1600"/>
                        <a:t>%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82%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43%</a:t>
                      </a:r>
                      <a:endParaRPr sz="16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5920075" y="1944700"/>
            <a:ext cx="4537200" cy="32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Fit after Optimization</a:t>
            </a:r>
            <a:r>
              <a:rPr lang="en-US" sz="2000"/>
              <a:t>: </a:t>
            </a:r>
            <a:endParaRPr sz="2000"/>
          </a:p>
          <a:p>
            <a:pPr indent="-3556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Test Set</a:t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914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0" name="Google Shape;240;p37"/>
          <p:cNvSpPr txBox="1"/>
          <p:nvPr/>
        </p:nvSpPr>
        <p:spPr>
          <a:xfrm>
            <a:off x="838200" y="4187950"/>
            <a:ext cx="485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Optimization</a:t>
            </a:r>
            <a:r>
              <a:rPr lang="en-US" sz="1800"/>
              <a:t> methods </a:t>
            </a:r>
            <a:r>
              <a:rPr lang="en-US" sz="1800"/>
              <a:t>utilized</a:t>
            </a:r>
            <a:r>
              <a:rPr lang="en-US" sz="1800"/>
              <a:t>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Checking for Multicollinearity,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Scaling/Normalization of Variables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LASSO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Hyperparameter tuning (alpha value)</a:t>
            </a:r>
            <a:endParaRPr sz="1800"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500" y="4270575"/>
            <a:ext cx="5760776" cy="19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432175" y="932124"/>
            <a:ext cx="10515600" cy="89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TREE</a:t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5" y="2140725"/>
            <a:ext cx="6408901" cy="44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250" y="2095675"/>
            <a:ext cx="4777749" cy="135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614" y="3562835"/>
            <a:ext cx="4169012" cy="295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432175" y="932124"/>
            <a:ext cx="10515600" cy="89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BOOSTING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 b="-3469" l="-1800" r="1800" t="3469"/>
          <a:stretch/>
        </p:blipFill>
        <p:spPr>
          <a:xfrm>
            <a:off x="6260300" y="2394788"/>
            <a:ext cx="5626326" cy="15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76" y="2659811"/>
            <a:ext cx="46101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1011225" y="5203250"/>
            <a:ext cx="10406400" cy="68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Based on the results obtained from the initial iteration, hyper-parameter tuning was done to improve the model performance</a:t>
            </a:r>
            <a:endParaRPr/>
          </a:p>
        </p:txBody>
      </p:sp>
      <p:sp>
        <p:nvSpPr>
          <p:cNvPr id="260" name="Google Shape;260;p39"/>
          <p:cNvSpPr/>
          <p:nvPr/>
        </p:nvSpPr>
        <p:spPr>
          <a:xfrm>
            <a:off x="5221650" y="3217550"/>
            <a:ext cx="843300" cy="22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32175" y="932124"/>
            <a:ext cx="10515600" cy="89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</a:t>
            </a:r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3624"/>
            <a:ext cx="6718800" cy="446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800" y="2437725"/>
            <a:ext cx="4729200" cy="12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432175" y="932124"/>
            <a:ext cx="10515600" cy="89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Comparison</a:t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63" y="3352613"/>
            <a:ext cx="10691473" cy="458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41"/>
          <p:cNvGraphicFramePr/>
          <p:nvPr/>
        </p:nvGraphicFramePr>
        <p:xfrm>
          <a:off x="838200" y="26549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{6FF62C49-CA78-4837-B175-B4424FE7BAF2}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Precision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Recall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Logistic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80%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100%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43%</a:t>
                      </a:r>
                      <a:endParaRPr b="1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Classification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98.7%</a:t>
                      </a:r>
                      <a:endParaRPr b="1"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94.5%</a:t>
                      </a:r>
                      <a:endParaRPr b="1"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97.9%</a:t>
                      </a:r>
                      <a:endParaRPr b="1" sz="16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Boosting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89.1%</a:t>
                      </a:r>
                      <a:endParaRPr b="1"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93.9%</a:t>
                      </a:r>
                      <a:endParaRPr b="1"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89.4%</a:t>
                      </a:r>
                      <a:endParaRPr b="1" sz="16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Random Forest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95.7%</a:t>
                      </a:r>
                      <a:endParaRPr b="1"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95%</a:t>
                      </a:r>
                      <a:endParaRPr b="1"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85%</a:t>
                      </a:r>
                      <a:endParaRPr b="1" sz="16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77" name="Google Shape;277;p41"/>
          <p:cNvSpPr/>
          <p:nvPr/>
        </p:nvSpPr>
        <p:spPr>
          <a:xfrm>
            <a:off x="882925" y="5129700"/>
            <a:ext cx="10406400" cy="68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Based on the different model performances, the Classification Tree methodology yields the best solution for this particular data set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115500" y="938125"/>
            <a:ext cx="54480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INSIGHTS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AND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CONCLUSION</a:t>
            </a:r>
            <a:endParaRPr sz="4800"/>
          </a:p>
        </p:txBody>
      </p:sp>
      <p:sp>
        <p:nvSpPr>
          <p:cNvPr id="283" name="Google Shape;283;p42"/>
          <p:cNvSpPr/>
          <p:nvPr/>
        </p:nvSpPr>
        <p:spPr>
          <a:xfrm>
            <a:off x="4871100" y="0"/>
            <a:ext cx="7320900" cy="6858000"/>
          </a:xfrm>
          <a:prstGeom prst="rect">
            <a:avLst/>
          </a:prstGeom>
          <a:solidFill>
            <a:srgbClr val="9A3D0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1292724" y="1771616"/>
            <a:ext cx="101100" cy="4415700"/>
          </a:xfrm>
          <a:prstGeom prst="rect">
            <a:avLst/>
          </a:prstGeom>
          <a:gradFill>
            <a:gsLst>
              <a:gs pos="0">
                <a:srgbClr val="C05900"/>
              </a:gs>
              <a:gs pos="50000">
                <a:srgbClr val="9CACB6"/>
              </a:gs>
              <a:gs pos="99000">
                <a:srgbClr val="F7961F"/>
              </a:gs>
              <a:gs pos="100000">
                <a:srgbClr val="F7961F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0" u="none" cap="none" strike="noStrike">
              <a:solidFill>
                <a:srgbClr val="FFFFFF"/>
              </a:solidFill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620091" y="1771616"/>
            <a:ext cx="101100" cy="4415700"/>
          </a:xfrm>
          <a:prstGeom prst="rect">
            <a:avLst/>
          </a:prstGeom>
          <a:gradFill>
            <a:gsLst>
              <a:gs pos="0">
                <a:srgbClr val="C05900"/>
              </a:gs>
              <a:gs pos="50000">
                <a:srgbClr val="9CACB6"/>
              </a:gs>
              <a:gs pos="99000">
                <a:srgbClr val="F7961F"/>
              </a:gs>
              <a:gs pos="100000">
                <a:srgbClr val="F7961F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0" u="none" cap="none" strike="noStrike">
              <a:solidFill>
                <a:srgbClr val="FFFFFF"/>
              </a:solidFill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1777026" y="1912842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5E86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>
              <a:solidFill>
                <a:srgbClr val="C05900"/>
              </a:solidFill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2282524" y="2139843"/>
            <a:ext cx="298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 STATEMENT</a:t>
            </a:r>
            <a:endParaRPr/>
          </a:p>
        </p:txBody>
      </p:sp>
      <p:sp>
        <p:nvSpPr>
          <p:cNvPr id="136" name="Google Shape;136;p25"/>
          <p:cNvSpPr txBox="1"/>
          <p:nvPr/>
        </p:nvSpPr>
        <p:spPr>
          <a:xfrm>
            <a:off x="2330998" y="2546090"/>
            <a:ext cx="326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7104393" y="1912842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5E86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7609891" y="2139843"/>
            <a:ext cx="37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</a:t>
            </a:r>
            <a:r>
              <a:rPr b="1" lang="en-US" sz="1800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NSIGHTS AND CONCLUSION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7686091" y="2546090"/>
            <a:ext cx="326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ENABLING BUSINESS IMPACT</a:t>
            </a:r>
            <a:endParaRPr b="1">
              <a:solidFill>
                <a:srgbClr val="C059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1777026" y="3445340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5E86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2282524" y="3672341"/>
            <a:ext cx="39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EXPLORATORY DATA ANALYSIS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2331000" y="4078600"/>
            <a:ext cx="377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 IMPORTANCE &amp; CORRELATION</a:t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7104393" y="3445340"/>
            <a:ext cx="56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7609892" y="3672341"/>
            <a:ext cx="177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7686091" y="4078588"/>
            <a:ext cx="326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1777026" y="4977839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5E86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2282524" y="5204840"/>
            <a:ext cx="411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STATISTICAL MODELS EMPLOYED</a:t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2330998" y="5611087"/>
            <a:ext cx="326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05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MEASURES OF SUCCESS AND MODEL COMPARISON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7158468" y="3320214"/>
            <a:ext cx="56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5E86"/>
                </a:solidFill>
                <a:latin typeface="Nunito Sans"/>
                <a:ea typeface="Nunito Sans"/>
                <a:cs typeface="Nunito Sans"/>
                <a:sym typeface="Nunito Sans"/>
              </a:rPr>
              <a:t>5</a:t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7902417" y="3566515"/>
            <a:ext cx="74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602C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838200" y="6107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did we learn?</a:t>
            </a:r>
            <a:endParaRPr/>
          </a:p>
        </p:txBody>
      </p:sp>
      <p:grpSp>
        <p:nvGrpSpPr>
          <p:cNvPr id="289" name="Google Shape;289;p43"/>
          <p:cNvGrpSpPr/>
          <p:nvPr/>
        </p:nvGrpSpPr>
        <p:grpSpPr>
          <a:xfrm>
            <a:off x="0" y="4400550"/>
            <a:ext cx="11976159" cy="2263"/>
            <a:chOff x="0" y="4171950"/>
            <a:chExt cx="11976159" cy="2263"/>
          </a:xfrm>
        </p:grpSpPr>
        <p:cxnSp>
          <p:nvCxnSpPr>
            <p:cNvPr id="290" name="Google Shape;290;p43"/>
            <p:cNvCxnSpPr/>
            <p:nvPr/>
          </p:nvCxnSpPr>
          <p:spPr>
            <a:xfrm>
              <a:off x="2858607" y="4174213"/>
              <a:ext cx="23109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1" name="Google Shape;291;p43"/>
            <p:cNvCxnSpPr/>
            <p:nvPr/>
          </p:nvCxnSpPr>
          <p:spPr>
            <a:xfrm>
              <a:off x="6839975" y="4174213"/>
              <a:ext cx="23142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p43"/>
            <p:cNvCxnSpPr/>
            <p:nvPr/>
          </p:nvCxnSpPr>
          <p:spPr>
            <a:xfrm>
              <a:off x="0" y="4171950"/>
              <a:ext cx="118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43"/>
            <p:cNvCxnSpPr/>
            <p:nvPr/>
          </p:nvCxnSpPr>
          <p:spPr>
            <a:xfrm>
              <a:off x="10878159" y="4174213"/>
              <a:ext cx="109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4" name="Google Shape;294;p43"/>
          <p:cNvSpPr/>
          <p:nvPr/>
        </p:nvSpPr>
        <p:spPr>
          <a:xfrm>
            <a:off x="11891592" y="4335780"/>
            <a:ext cx="129600" cy="12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3"/>
          <p:cNvSpPr/>
          <p:nvPr/>
        </p:nvSpPr>
        <p:spPr>
          <a:xfrm>
            <a:off x="1766397" y="4219933"/>
            <a:ext cx="470751" cy="365760"/>
          </a:xfrm>
          <a:custGeom>
            <a:rect b="b" l="l" r="r" t="t"/>
            <a:pathLst>
              <a:path extrusionOk="0" h="50" w="64"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8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2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3"/>
                  <a:pt x="2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6"/>
                  <a:pt x="0" y="35"/>
                  <a:pt x="0" y="3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5784414" y="4174213"/>
            <a:ext cx="483513" cy="457200"/>
          </a:xfrm>
          <a:custGeom>
            <a:rect b="b" l="l" r="r" t="t"/>
            <a:pathLst>
              <a:path extrusionOk="0" h="64" w="68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3"/>
          <p:cNvSpPr/>
          <p:nvPr/>
        </p:nvSpPr>
        <p:spPr>
          <a:xfrm>
            <a:off x="9786792" y="4170403"/>
            <a:ext cx="491774" cy="457200"/>
          </a:xfrm>
          <a:custGeom>
            <a:rect b="b" l="l" r="r" t="t"/>
            <a:pathLst>
              <a:path extrusionOk="0" h="55" w="59">
                <a:moveTo>
                  <a:pt x="59" y="45"/>
                </a:moveTo>
                <a:cubicBezTo>
                  <a:pt x="59" y="45"/>
                  <a:pt x="59" y="46"/>
                  <a:pt x="58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52"/>
                  <a:pt x="50" y="52"/>
                  <a:pt x="50" y="52"/>
                </a:cubicBezTo>
                <a:cubicBezTo>
                  <a:pt x="50" y="54"/>
                  <a:pt x="48" y="55"/>
                  <a:pt x="47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0" y="55"/>
                  <a:pt x="9" y="54"/>
                  <a:pt x="9" y="52"/>
                </a:cubicBezTo>
                <a:cubicBezTo>
                  <a:pt x="9" y="46"/>
                  <a:pt x="9" y="46"/>
                  <a:pt x="9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6"/>
                  <a:pt x="3" y="23"/>
                  <a:pt x="7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10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1" y="1"/>
                  <a:pt x="42" y="3"/>
                </a:cubicBezTo>
                <a:cubicBezTo>
                  <a:pt x="48" y="8"/>
                  <a:pt x="48" y="8"/>
                  <a:pt x="48" y="8"/>
                </a:cubicBezTo>
                <a:cubicBezTo>
                  <a:pt x="49" y="10"/>
                  <a:pt x="50" y="12"/>
                  <a:pt x="50" y="14"/>
                </a:cubicBezTo>
                <a:cubicBezTo>
                  <a:pt x="50" y="23"/>
                  <a:pt x="50" y="23"/>
                  <a:pt x="5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56" y="23"/>
                  <a:pt x="59" y="26"/>
                  <a:pt x="59" y="30"/>
                </a:cubicBezTo>
                <a:lnTo>
                  <a:pt x="59" y="45"/>
                </a:lnTo>
                <a:close/>
                <a:moveTo>
                  <a:pt x="45" y="28"/>
                </a:moveTo>
                <a:cubicBezTo>
                  <a:pt x="45" y="14"/>
                  <a:pt x="45" y="14"/>
                  <a:pt x="4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38" y="14"/>
                  <a:pt x="36" y="13"/>
                  <a:pt x="36" y="11"/>
                </a:cubicBezTo>
                <a:cubicBezTo>
                  <a:pt x="36" y="5"/>
                  <a:pt x="36" y="5"/>
                  <a:pt x="36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28"/>
                  <a:pt x="13" y="28"/>
                  <a:pt x="13" y="28"/>
                </a:cubicBezTo>
                <a:lnTo>
                  <a:pt x="45" y="28"/>
                </a:lnTo>
                <a:close/>
                <a:moveTo>
                  <a:pt x="45" y="51"/>
                </a:moveTo>
                <a:cubicBezTo>
                  <a:pt x="45" y="41"/>
                  <a:pt x="45" y="41"/>
                  <a:pt x="45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51"/>
                  <a:pt x="13" y="51"/>
                  <a:pt x="13" y="51"/>
                </a:cubicBezTo>
                <a:lnTo>
                  <a:pt x="45" y="51"/>
                </a:lnTo>
                <a:close/>
                <a:moveTo>
                  <a:pt x="52" y="28"/>
                </a:moveTo>
                <a:cubicBezTo>
                  <a:pt x="51" y="28"/>
                  <a:pt x="50" y="29"/>
                  <a:pt x="50" y="30"/>
                </a:cubicBezTo>
                <a:cubicBezTo>
                  <a:pt x="50" y="31"/>
                  <a:pt x="51" y="32"/>
                  <a:pt x="52" y="32"/>
                </a:cubicBezTo>
                <a:cubicBezTo>
                  <a:pt x="54" y="32"/>
                  <a:pt x="55" y="31"/>
                  <a:pt x="55" y="30"/>
                </a:cubicBezTo>
                <a:cubicBezTo>
                  <a:pt x="55" y="29"/>
                  <a:pt x="54" y="28"/>
                  <a:pt x="52" y="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387473" y="3120782"/>
            <a:ext cx="32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  <a:endParaRPr/>
          </a:p>
        </p:txBody>
      </p:sp>
      <p:sp>
        <p:nvSpPr>
          <p:cNvPr id="299" name="Google Shape;299;p43"/>
          <p:cNvSpPr txBox="1"/>
          <p:nvPr/>
        </p:nvSpPr>
        <p:spPr>
          <a:xfrm>
            <a:off x="4716940" y="2982249"/>
            <a:ext cx="2469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DIFFERENT MODELS</a:t>
            </a:r>
            <a:endParaRPr/>
          </a:p>
        </p:txBody>
      </p:sp>
      <p:sp>
        <p:nvSpPr>
          <p:cNvPr id="300" name="Google Shape;300;p43"/>
          <p:cNvSpPr txBox="1"/>
          <p:nvPr/>
        </p:nvSpPr>
        <p:spPr>
          <a:xfrm>
            <a:off x="8515427" y="2983761"/>
            <a:ext cx="288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 IMPORTANCE</a:t>
            </a:r>
            <a:endParaRPr/>
          </a:p>
        </p:txBody>
      </p:sp>
      <p:sp>
        <p:nvSpPr>
          <p:cNvPr id="301" name="Google Shape;301;p43"/>
          <p:cNvSpPr/>
          <p:nvPr/>
        </p:nvSpPr>
        <p:spPr>
          <a:xfrm rot="2700000">
            <a:off x="1432781" y="3780984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3"/>
          <p:cNvSpPr/>
          <p:nvPr/>
        </p:nvSpPr>
        <p:spPr>
          <a:xfrm rot="2700000">
            <a:off x="5414149" y="3808374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3"/>
          <p:cNvSpPr/>
          <p:nvPr/>
        </p:nvSpPr>
        <p:spPr>
          <a:xfrm rot="2700000">
            <a:off x="9425266" y="3808373"/>
            <a:ext cx="1181151" cy="1181151"/>
          </a:xfrm>
          <a:prstGeom prst="roundRect">
            <a:avLst>
              <a:gd fmla="val 2564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516" y="3997702"/>
            <a:ext cx="747675" cy="7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2261" y="3985851"/>
            <a:ext cx="833925" cy="83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753" y="4028989"/>
            <a:ext cx="747675" cy="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76200" y="4613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did we learn?</a:t>
            </a:r>
            <a:endParaRPr/>
          </a:p>
        </p:txBody>
      </p:sp>
      <p:grpSp>
        <p:nvGrpSpPr>
          <p:cNvPr id="312" name="Google Shape;312;p44"/>
          <p:cNvGrpSpPr/>
          <p:nvPr/>
        </p:nvGrpSpPr>
        <p:grpSpPr>
          <a:xfrm>
            <a:off x="76200" y="4324350"/>
            <a:ext cx="11976159" cy="2263"/>
            <a:chOff x="0" y="4171950"/>
            <a:chExt cx="11976159" cy="2263"/>
          </a:xfrm>
        </p:grpSpPr>
        <p:cxnSp>
          <p:nvCxnSpPr>
            <p:cNvPr id="313" name="Google Shape;313;p44"/>
            <p:cNvCxnSpPr/>
            <p:nvPr/>
          </p:nvCxnSpPr>
          <p:spPr>
            <a:xfrm>
              <a:off x="2858607" y="4174213"/>
              <a:ext cx="23109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4" name="Google Shape;314;p44"/>
            <p:cNvCxnSpPr/>
            <p:nvPr/>
          </p:nvCxnSpPr>
          <p:spPr>
            <a:xfrm>
              <a:off x="6839975" y="4174213"/>
              <a:ext cx="23142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44"/>
            <p:cNvCxnSpPr/>
            <p:nvPr/>
          </p:nvCxnSpPr>
          <p:spPr>
            <a:xfrm>
              <a:off x="0" y="4171950"/>
              <a:ext cx="118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44"/>
            <p:cNvCxnSpPr/>
            <p:nvPr/>
          </p:nvCxnSpPr>
          <p:spPr>
            <a:xfrm>
              <a:off x="10878159" y="4174213"/>
              <a:ext cx="1098000" cy="0"/>
            </a:xfrm>
            <a:prstGeom prst="straightConnector1">
              <a:avLst/>
            </a:prstGeom>
            <a:noFill/>
            <a:ln cap="rnd" cmpd="sng" w="63500">
              <a:solidFill>
                <a:schemeClr val="accent3">
                  <a:alpha val="4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7" name="Google Shape;317;p44"/>
          <p:cNvSpPr/>
          <p:nvPr/>
        </p:nvSpPr>
        <p:spPr>
          <a:xfrm>
            <a:off x="1766397" y="4219933"/>
            <a:ext cx="470751" cy="365760"/>
          </a:xfrm>
          <a:custGeom>
            <a:rect b="b" l="l" r="r" t="t"/>
            <a:pathLst>
              <a:path extrusionOk="0" h="50" w="64"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8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2"/>
                  <a:pt x="0" y="2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3"/>
                  <a:pt x="2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6"/>
                  <a:pt x="0" y="35"/>
                  <a:pt x="0" y="3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5784414" y="4174213"/>
            <a:ext cx="483513" cy="457200"/>
          </a:xfrm>
          <a:custGeom>
            <a:rect b="b" l="l" r="r" t="t"/>
            <a:pathLst>
              <a:path extrusionOk="0" h="64" w="68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9786792" y="4170403"/>
            <a:ext cx="491774" cy="457200"/>
          </a:xfrm>
          <a:custGeom>
            <a:rect b="b" l="l" r="r" t="t"/>
            <a:pathLst>
              <a:path extrusionOk="0" h="55" w="59">
                <a:moveTo>
                  <a:pt x="59" y="45"/>
                </a:moveTo>
                <a:cubicBezTo>
                  <a:pt x="59" y="45"/>
                  <a:pt x="59" y="46"/>
                  <a:pt x="58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52"/>
                  <a:pt x="50" y="52"/>
                  <a:pt x="50" y="52"/>
                </a:cubicBezTo>
                <a:cubicBezTo>
                  <a:pt x="50" y="54"/>
                  <a:pt x="48" y="55"/>
                  <a:pt x="47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0" y="55"/>
                  <a:pt x="9" y="54"/>
                  <a:pt x="9" y="52"/>
                </a:cubicBezTo>
                <a:cubicBezTo>
                  <a:pt x="9" y="46"/>
                  <a:pt x="9" y="46"/>
                  <a:pt x="9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6"/>
                  <a:pt x="3" y="23"/>
                  <a:pt x="7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10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1" y="1"/>
                  <a:pt x="42" y="3"/>
                </a:cubicBezTo>
                <a:cubicBezTo>
                  <a:pt x="48" y="8"/>
                  <a:pt x="48" y="8"/>
                  <a:pt x="48" y="8"/>
                </a:cubicBezTo>
                <a:cubicBezTo>
                  <a:pt x="49" y="10"/>
                  <a:pt x="50" y="12"/>
                  <a:pt x="50" y="14"/>
                </a:cubicBezTo>
                <a:cubicBezTo>
                  <a:pt x="50" y="23"/>
                  <a:pt x="50" y="23"/>
                  <a:pt x="5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56" y="23"/>
                  <a:pt x="59" y="26"/>
                  <a:pt x="59" y="30"/>
                </a:cubicBezTo>
                <a:lnTo>
                  <a:pt x="59" y="45"/>
                </a:lnTo>
                <a:close/>
                <a:moveTo>
                  <a:pt x="45" y="28"/>
                </a:moveTo>
                <a:cubicBezTo>
                  <a:pt x="45" y="14"/>
                  <a:pt x="45" y="14"/>
                  <a:pt x="4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38" y="14"/>
                  <a:pt x="36" y="13"/>
                  <a:pt x="36" y="11"/>
                </a:cubicBezTo>
                <a:cubicBezTo>
                  <a:pt x="36" y="5"/>
                  <a:pt x="36" y="5"/>
                  <a:pt x="36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28"/>
                  <a:pt x="13" y="28"/>
                  <a:pt x="13" y="28"/>
                </a:cubicBezTo>
                <a:lnTo>
                  <a:pt x="45" y="28"/>
                </a:lnTo>
                <a:close/>
                <a:moveTo>
                  <a:pt x="45" y="51"/>
                </a:moveTo>
                <a:cubicBezTo>
                  <a:pt x="45" y="41"/>
                  <a:pt x="45" y="41"/>
                  <a:pt x="45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51"/>
                  <a:pt x="13" y="51"/>
                  <a:pt x="13" y="51"/>
                </a:cubicBezTo>
                <a:lnTo>
                  <a:pt x="45" y="51"/>
                </a:lnTo>
                <a:close/>
                <a:moveTo>
                  <a:pt x="52" y="28"/>
                </a:moveTo>
                <a:cubicBezTo>
                  <a:pt x="51" y="28"/>
                  <a:pt x="50" y="29"/>
                  <a:pt x="50" y="30"/>
                </a:cubicBezTo>
                <a:cubicBezTo>
                  <a:pt x="50" y="31"/>
                  <a:pt x="51" y="32"/>
                  <a:pt x="52" y="32"/>
                </a:cubicBezTo>
                <a:cubicBezTo>
                  <a:pt x="54" y="32"/>
                  <a:pt x="55" y="31"/>
                  <a:pt x="55" y="30"/>
                </a:cubicBezTo>
                <a:cubicBezTo>
                  <a:pt x="55" y="29"/>
                  <a:pt x="54" y="28"/>
                  <a:pt x="52" y="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" name="Google Shape;320;p44"/>
          <p:cNvPicPr preferRelativeResize="0"/>
          <p:nvPr/>
        </p:nvPicPr>
        <p:blipFill rotWithShape="1">
          <a:blip r:embed="rId3">
            <a:alphaModFix/>
          </a:blip>
          <a:srcRect b="7297" l="17476" r="41110" t="9306"/>
          <a:stretch/>
        </p:blipFill>
        <p:spPr>
          <a:xfrm>
            <a:off x="4015575" y="2144650"/>
            <a:ext cx="3797002" cy="4301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21" name="Google Shape;321;p44"/>
          <p:cNvSpPr/>
          <p:nvPr/>
        </p:nvSpPr>
        <p:spPr>
          <a:xfrm>
            <a:off x="4571400" y="2443100"/>
            <a:ext cx="2225100" cy="122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BE592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4"/>
          <p:cNvSpPr txBox="1"/>
          <p:nvPr/>
        </p:nvSpPr>
        <p:spPr>
          <a:xfrm>
            <a:off x="8418398" y="3248920"/>
            <a:ext cx="32286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should the company do?</a:t>
            </a:r>
            <a:endParaRPr sz="3200"/>
          </a:p>
        </p:txBody>
      </p:sp>
      <p:sp>
        <p:nvSpPr>
          <p:cNvPr id="323" name="Google Shape;323;p44"/>
          <p:cNvSpPr txBox="1"/>
          <p:nvPr/>
        </p:nvSpPr>
        <p:spPr>
          <a:xfrm>
            <a:off x="316850" y="3558825"/>
            <a:ext cx="2544300" cy="1323600"/>
          </a:xfrm>
          <a:prstGeom prst="rect">
            <a:avLst/>
          </a:prstGeom>
          <a:solidFill>
            <a:srgbClr val="C7C2B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Features that play an important role in predicting Attrition</a:t>
            </a:r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47" y="3814377"/>
            <a:ext cx="461626" cy="407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300600" y="3098825"/>
            <a:ext cx="3433500" cy="1906800"/>
          </a:xfrm>
          <a:prstGeom prst="rect">
            <a:avLst/>
          </a:prstGeom>
          <a:solidFill>
            <a:srgbClr val="C7C1B4"/>
          </a:soli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180"/>
              <a:t>Is it about salary hikes?</a:t>
            </a:r>
            <a:endParaRPr sz="3180"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000" y="1661300"/>
            <a:ext cx="7643601" cy="47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300600" y="3022625"/>
            <a:ext cx="3433500" cy="1906800"/>
          </a:xfrm>
          <a:prstGeom prst="rect">
            <a:avLst/>
          </a:prstGeom>
          <a:solidFill>
            <a:srgbClr val="C7C1B4"/>
          </a:soli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180"/>
              <a:t>Should they target specific age-groups?</a:t>
            </a:r>
            <a:endParaRPr sz="3180"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950" y="1785976"/>
            <a:ext cx="7150725" cy="44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300600" y="3022625"/>
            <a:ext cx="3433500" cy="1906800"/>
          </a:xfrm>
          <a:prstGeom prst="rect">
            <a:avLst/>
          </a:prstGeom>
          <a:solidFill>
            <a:srgbClr val="C7C1B4"/>
          </a:soli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180"/>
              <a:t>Should they target specific age-groups?</a:t>
            </a:r>
            <a:endParaRPr sz="3180"/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925" y="1527125"/>
            <a:ext cx="7566875" cy="48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300600" y="3022625"/>
            <a:ext cx="5912100" cy="1925100"/>
          </a:xfrm>
          <a:prstGeom prst="rect">
            <a:avLst/>
          </a:prstGeom>
          <a:solidFill>
            <a:srgbClr val="FDFDFD"/>
          </a:solidFill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80"/>
              <a:t>Are employees who have high </a:t>
            </a:r>
            <a:r>
              <a:rPr lang="en-US" sz="2580">
                <a:solidFill>
                  <a:schemeClr val="lt1"/>
                </a:solidFill>
                <a:highlight>
                  <a:schemeClr val="dk1"/>
                </a:highlight>
              </a:rPr>
              <a:t>Job Satisfaction</a:t>
            </a:r>
            <a:r>
              <a:rPr lang="en-US" sz="2580"/>
              <a:t> scores </a:t>
            </a:r>
            <a:endParaRPr sz="25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80"/>
              <a:t>AND </a:t>
            </a:r>
            <a:endParaRPr sz="28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80"/>
              <a:t>have spent some </a:t>
            </a:r>
            <a:r>
              <a:rPr lang="en-US" sz="2580">
                <a:solidFill>
                  <a:schemeClr val="lt1"/>
                </a:solidFill>
                <a:highlight>
                  <a:schemeClr val="dk1"/>
                </a:highlight>
              </a:rPr>
              <a:t>time working</a:t>
            </a:r>
            <a:r>
              <a:rPr lang="en-US" sz="2580"/>
              <a:t> at the company leaving?</a:t>
            </a:r>
            <a:endParaRPr sz="2580"/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575" y="1701450"/>
            <a:ext cx="4618500" cy="46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3109500" y="1191975"/>
            <a:ext cx="5912100" cy="1925100"/>
          </a:xfrm>
          <a:prstGeom prst="rect">
            <a:avLst/>
          </a:prstGeom>
          <a:solidFill>
            <a:srgbClr val="FDFDFD"/>
          </a:solidFill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80"/>
              <a:t>Why are these people who are satisfied with their jobs</a:t>
            </a:r>
            <a:r>
              <a:rPr lang="en-US" sz="2580"/>
              <a:t> </a:t>
            </a:r>
            <a:endParaRPr sz="25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80"/>
              <a:t>AND </a:t>
            </a:r>
            <a:endParaRPr sz="28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80"/>
              <a:t>get paid like crazy switching</a:t>
            </a:r>
            <a:r>
              <a:rPr lang="en-US" sz="2580"/>
              <a:t>?</a:t>
            </a:r>
            <a:endParaRPr sz="2580"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50" y="3346600"/>
            <a:ext cx="4692925" cy="30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7550" y="3422188"/>
            <a:ext cx="4480549" cy="28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75" y="1115775"/>
            <a:ext cx="5356100" cy="53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0"/>
          <p:cNvSpPr txBox="1"/>
          <p:nvPr>
            <p:ph type="title"/>
          </p:nvPr>
        </p:nvSpPr>
        <p:spPr>
          <a:xfrm>
            <a:off x="6094900" y="2819088"/>
            <a:ext cx="5912100" cy="1925100"/>
          </a:xfrm>
          <a:prstGeom prst="rect">
            <a:avLst/>
          </a:prstGeom>
          <a:solidFill>
            <a:srgbClr val="FDFDFD"/>
          </a:solidFill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80"/>
              <a:t>Employees who love their jobs</a:t>
            </a:r>
            <a:endParaRPr sz="25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80"/>
              <a:t>AND </a:t>
            </a:r>
            <a:endParaRPr sz="28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80"/>
              <a:t>love the environment</a:t>
            </a:r>
            <a:endParaRPr sz="25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80">
                <a:solidFill>
                  <a:schemeClr val="lt1"/>
                </a:solidFill>
                <a:highlight>
                  <a:schemeClr val="dk1"/>
                </a:highlight>
              </a:rPr>
              <a:t>BUT</a:t>
            </a:r>
            <a:endParaRPr sz="288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80">
                <a:solidFill>
                  <a:schemeClr val="lt1"/>
                </a:solidFill>
                <a:highlight>
                  <a:schemeClr val="dk1"/>
                </a:highlight>
              </a:rPr>
              <a:t>don’t want to stay</a:t>
            </a:r>
            <a:r>
              <a:rPr lang="en-US" sz="2580">
                <a:solidFill>
                  <a:schemeClr val="lt1"/>
                </a:solidFill>
                <a:highlight>
                  <a:schemeClr val="dk1"/>
                </a:highlight>
              </a:rPr>
              <a:t>?</a:t>
            </a:r>
            <a:endParaRPr sz="258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350" y="2877700"/>
            <a:ext cx="4370675" cy="2458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4000" stPos="0" sy="-100000" ky="0"/>
          </a:effectLst>
        </p:spPr>
      </p:pic>
      <p:pic>
        <p:nvPicPr>
          <p:cNvPr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25" y="955075"/>
            <a:ext cx="5990551" cy="596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101050" y="620500"/>
            <a:ext cx="54480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QUESTIONS?</a:t>
            </a:r>
            <a:endParaRPr sz="4800"/>
          </a:p>
        </p:txBody>
      </p:sp>
      <p:sp>
        <p:nvSpPr>
          <p:cNvPr id="373" name="Google Shape;373;p52"/>
          <p:cNvSpPr/>
          <p:nvPr/>
        </p:nvSpPr>
        <p:spPr>
          <a:xfrm>
            <a:off x="4871100" y="0"/>
            <a:ext cx="7320900" cy="6858000"/>
          </a:xfrm>
          <a:prstGeom prst="rect">
            <a:avLst/>
          </a:prstGeom>
          <a:solidFill>
            <a:srgbClr val="9A3D0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187700" y="750425"/>
            <a:ext cx="54480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PROBLEM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STATEMENT</a:t>
            </a:r>
            <a:endParaRPr sz="4800"/>
          </a:p>
        </p:txBody>
      </p:sp>
      <p:sp>
        <p:nvSpPr>
          <p:cNvPr id="156" name="Google Shape;156;p26"/>
          <p:cNvSpPr/>
          <p:nvPr/>
        </p:nvSpPr>
        <p:spPr>
          <a:xfrm>
            <a:off x="4871100" y="0"/>
            <a:ext cx="7320900" cy="6858000"/>
          </a:xfrm>
          <a:prstGeom prst="rect">
            <a:avLst/>
          </a:prstGeom>
          <a:solidFill>
            <a:srgbClr val="9A3D0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2872408" y="1372734"/>
            <a:ext cx="8481391" cy="4112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84225" y="1075998"/>
            <a:ext cx="105156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496150" y="2191576"/>
            <a:ext cx="10515600" cy="4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</a:pPr>
            <a:r>
              <a:rPr lang="en-US" sz="2000"/>
              <a:t>Attrition issue: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15% loss per year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Delayed projects</a:t>
            </a:r>
            <a:endParaRPr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Reputation issues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Hiring new employees</a:t>
            </a:r>
            <a:endParaRPr/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/>
              <a:t>Constantly training</a:t>
            </a:r>
            <a:r>
              <a:rPr lang="en-US" sz="2400"/>
              <a:t> </a:t>
            </a:r>
            <a:endParaRPr sz="240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200" y="2006975"/>
            <a:ext cx="5291375" cy="35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5000"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0" y="736000"/>
            <a:ext cx="5448000" cy="4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4800"/>
              <a:t>EXPLORATORY DATA ANALYSIS</a:t>
            </a:r>
            <a:endParaRPr sz="4800"/>
          </a:p>
        </p:txBody>
      </p:sp>
      <p:sp>
        <p:nvSpPr>
          <p:cNvPr id="169" name="Google Shape;169;p28"/>
          <p:cNvSpPr/>
          <p:nvPr/>
        </p:nvSpPr>
        <p:spPr>
          <a:xfrm>
            <a:off x="4871100" y="0"/>
            <a:ext cx="7320900" cy="6858000"/>
          </a:xfrm>
          <a:prstGeom prst="rect">
            <a:avLst/>
          </a:prstGeom>
          <a:solidFill>
            <a:srgbClr val="9A3D00">
              <a:alpha val="4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432175" y="932124"/>
            <a:ext cx="10515600" cy="89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04300" y="1959125"/>
            <a:ext cx="10515600" cy="460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8"/>
              <a:t>Data Set:</a:t>
            </a:r>
            <a:endParaRPr sz="3708"/>
          </a:p>
          <a:p>
            <a:pPr indent="-358133" lvl="0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3708"/>
              <a:t>Received</a:t>
            </a:r>
            <a:r>
              <a:rPr lang="en-US" sz="3708"/>
              <a:t> from Kaggle</a:t>
            </a:r>
            <a:endParaRPr sz="3708"/>
          </a:p>
          <a:p>
            <a:pPr indent="-358133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708"/>
              <a:t>Info on attrition, salary, education, job role, work/life balance, age, etc.</a:t>
            </a:r>
            <a:endParaRPr sz="3708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8"/>
              <a:t>Data Cleaning:</a:t>
            </a:r>
            <a:endParaRPr sz="3708"/>
          </a:p>
          <a:p>
            <a:pPr indent="-358133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3708"/>
              <a:t>Clean to begin</a:t>
            </a:r>
            <a:endParaRPr sz="3708"/>
          </a:p>
          <a:p>
            <a:pPr indent="-3581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708"/>
              <a:t>Removal of variables</a:t>
            </a:r>
            <a:endParaRPr sz="2358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686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672"/>
              <a:t>Over 18, Employee Count, Standard Hours, Employee ID</a:t>
            </a:r>
            <a:endParaRPr sz="3672"/>
          </a:p>
          <a:p>
            <a:pPr indent="-3581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708"/>
              <a:t>Removal of rows with N/A</a:t>
            </a:r>
            <a:endParaRPr sz="3708"/>
          </a:p>
          <a:p>
            <a:pPr indent="-350513" lvl="1" marL="914400" rtl="0" algn="l">
              <a:spcBef>
                <a:spcPts val="0"/>
              </a:spcBef>
              <a:spcAft>
                <a:spcPts val="0"/>
              </a:spcAft>
              <a:buSzPct val="95049"/>
              <a:buChar char="-"/>
            </a:pPr>
            <a:r>
              <a:rPr lang="en-US" sz="3672"/>
              <a:t>2%</a:t>
            </a:r>
            <a:r>
              <a:rPr lang="en-US" sz="3490"/>
              <a:t> </a:t>
            </a:r>
            <a:r>
              <a:rPr lang="en-US" sz="3672"/>
              <a:t>of data set rows</a:t>
            </a:r>
            <a:endParaRPr sz="3672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/>
        </p:nvSpPr>
        <p:spPr>
          <a:xfrm>
            <a:off x="0" y="1105075"/>
            <a:ext cx="11798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ATTRITION PERCENT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125" y="2020575"/>
            <a:ext cx="6711750" cy="46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406275" y="1202600"/>
            <a:ext cx="8946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CORRELATION MATRIX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525" y="2072900"/>
            <a:ext cx="6139700" cy="47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99438" y="588024"/>
            <a:ext cx="105156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SELECTION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839800" y="1998899"/>
            <a:ext cx="5157900" cy="82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CHI-SQUARE TEST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p32"/>
          <p:cNvSpPr txBox="1"/>
          <p:nvPr>
            <p:ph idx="2" type="body"/>
          </p:nvPr>
        </p:nvSpPr>
        <p:spPr>
          <a:xfrm>
            <a:off x="839788" y="3062424"/>
            <a:ext cx="5157900" cy="332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9" name="Google Shape;199;p32"/>
          <p:cNvGraphicFramePr/>
          <p:nvPr/>
        </p:nvGraphicFramePr>
        <p:xfrm>
          <a:off x="902250" y="299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{28F597EE-CBBE-475D-8ACD-16BD8A3780A0}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Feature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P-Value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Chi-Square Statistic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Monthly Income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3.406754498980685e-250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3929.3476286931614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Total Working Years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9.18417443067768e-53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355.844895648279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Age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2.5286895611179176e-49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345.4377591418746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Years at company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7.801586908278778e-41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286.7718359721763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Years with current manager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2.920656398866805e-38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224.71653364043806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Marital Status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5.900236665869354e-29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129.99995046772187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op Orange Bar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Card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